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7" r:id="rId4"/>
    <p:sldId id="263" r:id="rId5"/>
    <p:sldId id="259" r:id="rId6"/>
    <p:sldId id="265" r:id="rId7"/>
    <p:sldId id="260" r:id="rId8"/>
    <p:sldId id="261" r:id="rId9"/>
    <p:sldId id="262" r:id="rId10"/>
    <p:sldId id="266" r:id="rId11"/>
    <p:sldId id="258" r:id="rId12"/>
    <p:sldId id="267" r:id="rId13"/>
  </p:sldIdLst>
  <p:sldSz cx="12192000" cy="6858000"/>
  <p:notesSz cx="6858000" cy="914400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7AFA3"/>
    <a:srgbClr val="6D92FF"/>
    <a:srgbClr val="F5FAFA"/>
    <a:srgbClr val="6D929B"/>
    <a:srgbClr val="ACD1E9"/>
    <a:srgbClr val="C1DA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5488" autoAdjust="0"/>
  </p:normalViewPr>
  <p:slideViewPr>
    <p:cSldViewPr snapToGrid="0">
      <p:cViewPr varScale="1">
        <p:scale>
          <a:sx n="109" d="100"/>
          <a:sy n="109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09F8F1-D03B-4D72-B984-181396CDA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3D7155-7B9D-4E8A-B354-1081B27C981F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8F724B-CCE4-40AA-80BF-3E29D4CD5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714D7F-5F23-4586-AA4D-63CE7FF13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92D3C9-A8CD-47D3-81AE-2A9EBBFD201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50CBFAD-DAFC-44AF-AEDB-4BBE103022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891"/>
            <a:ext cx="12192001" cy="6854109"/>
          </a:xfrm>
          <a:prstGeom prst="rect">
            <a:avLst/>
          </a:prstGeom>
          <a:noFill/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F2DDF9F-EE2F-418C-B873-015D5C4DAD7D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000000">
              <a:alpha val="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411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F54886-FC29-44C8-A438-6D1DE73BE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3EBD85-CFB7-4811-AF08-FEFDC5DF8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E95EFE-7D9E-4518-B61D-780EA09D4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272B56-05D5-486A-9707-5F55BFE593BC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7A4EFF-2172-4EBF-852E-CA54136E4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705428-8130-4EDF-AF57-DD24660D1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309C19-BAA7-4E2F-898F-89720B3B627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1429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077B138-D928-427C-8713-FE364C57B4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FAE821-D344-4C8B-AD09-0076E0CE1A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5BEA05-764C-4183-8846-3EDB9CC8C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90F302-DCA7-4398-A2B8-C22FDE4A9ECD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3B0785-FDAB-4E93-A6AA-7118B5608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BC38E6-DF1C-4760-A19C-F55B489B7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DCE680-6ECB-4E42-89B6-37B7DA90BCB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091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3B0BB1-03D0-4CD4-AE34-2A4D7569E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E1A703-2147-4166-8395-31837D0280AA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9485BB-746A-49B3-868F-380AD7A48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6A63CB-7610-485A-9B0B-3E082DAE6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C192DE-7ED6-4708-9C71-B1CD1A24841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A3A968C-EEFF-41AD-9618-6971AE05A7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583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45B88F-AE8B-4C2A-B7B8-926E351F8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B46E2D-E533-44FD-9802-48EAB5939CF6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50201F-BCF5-4541-91DA-C802BAE43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B4FEA9-1A71-47FF-9465-A6EE008ED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B29647-F521-4DC5-952A-CCF7CFA5C6C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E8C2624-FF93-4151-9108-76679B73D3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63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6127B6-F322-472D-8CEA-D714760B2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D234B5-B952-4A1C-9BCB-415ADE130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24541F-3324-4996-B014-4DD5BBCE8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B1BBCE23-0652-4462-9477-537689016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A4BA7D-9580-4491-B672-3E3D8C275FBF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25B2CF8B-433A-4EB5-B94C-FAFCCE6FA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9F74C416-967D-444B-B8F5-333ADF6A2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AB618A-622E-431D-8A2A-8B5B82EF7EC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0873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9AA49-5945-42B2-B461-66B5B584C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6154C-E5E6-40E2-9528-5F2307D53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125879-024D-40E3-9CA4-1356596972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240DB90-0794-4392-9E9C-57F49BEFF6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D41476-E270-42AF-80CD-28990F5CE4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DD0C61DB-9C55-4B12-83CC-D46B2C4A7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06AD93-B39C-4B7A-9473-2F2675A20467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690EFC24-1147-4B31-B210-F89D12DFB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0167CBFE-AE9F-42F0-8F95-BF1305859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B64B0D-BA8D-422C-90F9-2F598A26FCE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132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8FF265-E91F-4D13-A0EE-1B49F6E0F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>
            <a:extLst>
              <a:ext uri="{FF2B5EF4-FFF2-40B4-BE49-F238E27FC236}">
                <a16:creationId xmlns:a16="http://schemas.microsoft.com/office/drawing/2014/main" id="{44F340C8-F087-470D-A5F2-9826AB9A4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968EE-7404-476D-9590-773362FCCC82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4" name="바닥글 개체 틀 4">
            <a:extLst>
              <a:ext uri="{FF2B5EF4-FFF2-40B4-BE49-F238E27FC236}">
                <a16:creationId xmlns:a16="http://schemas.microsoft.com/office/drawing/2014/main" id="{DD19AF8B-E7A0-4134-B2FE-0C32F13C9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1F3FF371-7697-429B-ADAA-3CD2A2C93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E18145-DB8B-4ECD-8F3E-EABAC31D9A7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832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:a16="http://schemas.microsoft.com/office/drawing/2014/main" id="{B7959928-22D2-42A9-8918-A6286D327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35DECF-044E-4DA2-9801-E4EC665CA1F4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3" name="바닥글 개체 틀 4">
            <a:extLst>
              <a:ext uri="{FF2B5EF4-FFF2-40B4-BE49-F238E27FC236}">
                <a16:creationId xmlns:a16="http://schemas.microsoft.com/office/drawing/2014/main" id="{760CB8EE-3352-4BE9-81E6-97723E796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D9439E19-7420-4B55-AAEC-72AC654B8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160162-D265-42B8-90A9-FD53E7F5493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11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BE4570-95B3-41CE-ACB5-D3609136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BC0F01-F4DD-4F28-94B8-045AC9AC0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38A4C5-3D72-45F6-A357-62FEE96C3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5D0AD892-425B-43B7-BC44-2E908DECD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4141A8-7557-4C7E-8A29-05B5D21F8BE9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241BA025-26F2-4AC1-92E8-E1591B126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06FA6CFB-4897-4331-B87C-4FC9FFD44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85E9F1-49D9-409F-A88E-17BBAD9F4BE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574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D0ACAE-3051-479B-9001-16B8D1F47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FAF72B4-D3D0-4116-B6F7-DAA0760A76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30946B-472F-4CE9-B103-84F62EC94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B988C421-AF38-4FB2-BE8D-5DEF9ADFC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7877F0-A267-4BB9-AB87-F7F6B19B8AC5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3162716E-6B07-4AF2-B4A3-352F7AE1E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59B1FE7B-3F67-443F-AFAB-64F1AE161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D32532-D5E8-4DF1-9D7F-5E7F8052820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764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>
            <a:extLst>
              <a:ext uri="{FF2B5EF4-FFF2-40B4-BE49-F238E27FC236}">
                <a16:creationId xmlns:a16="http://schemas.microsoft.com/office/drawing/2014/main" id="{E3B1B5DA-69B2-4071-872A-2B9E13EB90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>
            <a:extLst>
              <a:ext uri="{FF2B5EF4-FFF2-40B4-BE49-F238E27FC236}">
                <a16:creationId xmlns:a16="http://schemas.microsoft.com/office/drawing/2014/main" id="{1A375F98-F53C-4639-88F4-370D799D41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19AC5D-A42C-441A-99E8-1B9B3E344F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8A3E3E21-D5D0-4C0C-8550-BFD341D4883F}" type="datetimeFigureOut">
              <a:rPr lang="ko-KR" altLang="en-US"/>
              <a:pPr>
                <a:defRPr/>
              </a:pPr>
              <a:t>2017-12-18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200D09-BA28-4594-B31C-309D70731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C113F-F547-4E0D-8C79-5F8258FEE4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7750D07-96A3-439A-B107-C5DE646BBE8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30894C-93BE-4447-A729-001B47C19FDF}"/>
              </a:ext>
            </a:extLst>
          </p:cNvPr>
          <p:cNvSpPr txBox="1"/>
          <p:nvPr/>
        </p:nvSpPr>
        <p:spPr>
          <a:xfrm>
            <a:off x="3803277" y="3429000"/>
            <a:ext cx="53115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err="1"/>
              <a:t>Web_Quest_AA</a:t>
            </a:r>
            <a:endParaRPr lang="ko-KR" altLang="en-US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4917A0-4810-4B5A-B897-83B72A1879A8}"/>
              </a:ext>
            </a:extLst>
          </p:cNvPr>
          <p:cNvSpPr txBox="1"/>
          <p:nvPr/>
        </p:nvSpPr>
        <p:spPr>
          <a:xfrm>
            <a:off x="9372600" y="5846884"/>
            <a:ext cx="3763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B777030 </a:t>
            </a:r>
            <a:r>
              <a:rPr lang="ko-KR" altLang="en-US" sz="2000" dirty="0"/>
              <a:t>정승훈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93921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A165913-AE36-4C6A-83D6-DADF764F52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58" t="8975" r="71986" b="87647"/>
          <a:stretch/>
        </p:blipFill>
        <p:spPr>
          <a:xfrm>
            <a:off x="2271519" y="2834226"/>
            <a:ext cx="3443481" cy="9406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9ABBDA1-14AE-4032-B303-C725FC95CB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2" t="8975" r="91346" b="87692"/>
          <a:stretch/>
        </p:blipFill>
        <p:spPr>
          <a:xfrm>
            <a:off x="6889377" y="2834226"/>
            <a:ext cx="3617932" cy="94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185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7885CFB-79C5-4FCC-B895-D67910552AFF}"/>
              </a:ext>
            </a:extLst>
          </p:cNvPr>
          <p:cNvSpPr/>
          <p:nvPr/>
        </p:nvSpPr>
        <p:spPr>
          <a:xfrm>
            <a:off x="4164189" y="2967335"/>
            <a:ext cx="3863622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You!</a:t>
            </a:r>
          </a:p>
          <a:p>
            <a:pPr algn="ctr"/>
            <a:r>
              <a:rPr lang="en-US" altLang="ko-KR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for listening</a:t>
            </a:r>
            <a:endParaRPr lang="en-US" altLang="ko-KR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E0DC39C-4151-4FC0-A967-B6C2C0E65CF7}"/>
              </a:ext>
            </a:extLst>
          </p:cNvPr>
          <p:cNvSpPr/>
          <p:nvPr/>
        </p:nvSpPr>
        <p:spPr>
          <a:xfrm>
            <a:off x="914400" y="738554"/>
            <a:ext cx="1907931" cy="615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38A09FF-C606-417F-BDDF-E38645A668CE}"/>
              </a:ext>
            </a:extLst>
          </p:cNvPr>
          <p:cNvSpPr/>
          <p:nvPr/>
        </p:nvSpPr>
        <p:spPr>
          <a:xfrm>
            <a:off x="4229100" y="747346"/>
            <a:ext cx="2523392" cy="668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9E19E9-089A-49DF-A6A6-D5EFFE21374A}"/>
              </a:ext>
            </a:extLst>
          </p:cNvPr>
          <p:cNvSpPr/>
          <p:nvPr/>
        </p:nvSpPr>
        <p:spPr>
          <a:xfrm>
            <a:off x="7816362" y="773723"/>
            <a:ext cx="2637692" cy="615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1CB11ECB-C067-480F-8F2C-4276AFAA73F4}"/>
              </a:ext>
            </a:extLst>
          </p:cNvPr>
          <p:cNvSpPr/>
          <p:nvPr/>
        </p:nvSpPr>
        <p:spPr>
          <a:xfrm>
            <a:off x="2963008" y="747346"/>
            <a:ext cx="1090246" cy="2725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3B5440D8-5690-42C1-8C99-820008A14094}"/>
              </a:ext>
            </a:extLst>
          </p:cNvPr>
          <p:cNvSpPr/>
          <p:nvPr/>
        </p:nvSpPr>
        <p:spPr>
          <a:xfrm>
            <a:off x="6840415" y="773723"/>
            <a:ext cx="861647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왼쪽 8">
            <a:extLst>
              <a:ext uri="{FF2B5EF4-FFF2-40B4-BE49-F238E27FC236}">
                <a16:creationId xmlns:a16="http://schemas.microsoft.com/office/drawing/2014/main" id="{5686D97E-5163-4309-9309-7227F2B70460}"/>
              </a:ext>
            </a:extLst>
          </p:cNvPr>
          <p:cNvSpPr/>
          <p:nvPr/>
        </p:nvSpPr>
        <p:spPr>
          <a:xfrm>
            <a:off x="6814038" y="1230923"/>
            <a:ext cx="861647" cy="21101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12D2F673-769A-44F3-9093-CF6000F2A259}"/>
              </a:ext>
            </a:extLst>
          </p:cNvPr>
          <p:cNvSpPr/>
          <p:nvPr/>
        </p:nvSpPr>
        <p:spPr>
          <a:xfrm>
            <a:off x="2901462" y="1143000"/>
            <a:ext cx="949570" cy="27256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79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0CD1F4D-5003-4546-B195-33ECFE4E7C44}"/>
              </a:ext>
            </a:extLst>
          </p:cNvPr>
          <p:cNvGrpSpPr/>
          <p:nvPr/>
        </p:nvGrpSpPr>
        <p:grpSpPr>
          <a:xfrm>
            <a:off x="468000" y="50800"/>
            <a:ext cx="5400000" cy="6480000"/>
            <a:chOff x="804863" y="-171450"/>
            <a:chExt cx="6059487" cy="7499350"/>
          </a:xfrm>
          <a:solidFill>
            <a:srgbClr val="B7AFA3"/>
          </a:solidFill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CEF99BE-9233-46C5-B2C6-5FBE72772CC8}"/>
                </a:ext>
              </a:extLst>
            </p:cNvPr>
            <p:cNvSpPr/>
            <p:nvPr/>
          </p:nvSpPr>
          <p:spPr>
            <a:xfrm>
              <a:off x="804863" y="-171450"/>
              <a:ext cx="6059487" cy="7499350"/>
            </a:xfrm>
            <a:prstGeom prst="rect">
              <a:avLst/>
            </a:prstGeom>
            <a:solidFill>
              <a:srgbClr val="F5FAFA"/>
            </a:solidFill>
            <a:ln>
              <a:solidFill>
                <a:srgbClr val="C1DAD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B95CDD60-7C58-4B35-A7B9-29DBE4260B0B}"/>
                </a:ext>
              </a:extLst>
            </p:cNvPr>
            <p:cNvSpPr/>
            <p:nvPr/>
          </p:nvSpPr>
          <p:spPr>
            <a:xfrm>
              <a:off x="1146175" y="0"/>
              <a:ext cx="5462588" cy="1158875"/>
            </a:xfrm>
            <a:prstGeom prst="roundRect">
              <a:avLst/>
            </a:prstGeom>
            <a:solidFill>
              <a:srgbClr val="ACD1E9"/>
            </a:solidFill>
            <a:ln w="19050">
              <a:solidFill>
                <a:srgbClr val="C1DAD6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연금 공방</a:t>
              </a: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(</a:t>
              </a:r>
              <a:r>
                <a:rPr lang="ko-KR" altLang="en-US" dirty="0"/>
                <a:t>이미지 처리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EF5AFD2F-8085-4C78-8108-52C34AAB09E0}"/>
                </a:ext>
              </a:extLst>
            </p:cNvPr>
            <p:cNvSpPr/>
            <p:nvPr/>
          </p:nvSpPr>
          <p:spPr>
            <a:xfrm>
              <a:off x="1079500" y="1450975"/>
              <a:ext cx="2754313" cy="2608263"/>
            </a:xfrm>
            <a:prstGeom prst="roundRect">
              <a:avLst/>
            </a:prstGeom>
            <a:solidFill>
              <a:srgbClr val="F5FAFA"/>
            </a:solidFill>
            <a:ln w="19050">
              <a:solidFill>
                <a:srgbClr val="6D929B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 err="1">
                  <a:solidFill>
                    <a:srgbClr val="6D929B"/>
                  </a:solidFill>
                </a:rPr>
                <a:t>분석실</a:t>
              </a:r>
              <a:endParaRPr lang="en-US" altLang="ko-KR" dirty="0">
                <a:solidFill>
                  <a:srgbClr val="6D929B"/>
                </a:solidFill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2DA735F4-598E-4408-94FE-D524D04C691D}"/>
                </a:ext>
              </a:extLst>
            </p:cNvPr>
            <p:cNvSpPr/>
            <p:nvPr/>
          </p:nvSpPr>
          <p:spPr>
            <a:xfrm>
              <a:off x="3971925" y="1450975"/>
              <a:ext cx="2754313" cy="2608263"/>
            </a:xfrm>
            <a:prstGeom prst="roundRect">
              <a:avLst/>
            </a:prstGeom>
            <a:solidFill>
              <a:srgbClr val="F5FAFA"/>
            </a:solidFill>
            <a:ln w="19050">
              <a:solidFill>
                <a:srgbClr val="6D929B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>
                  <a:solidFill>
                    <a:srgbClr val="6D929B"/>
                  </a:solidFill>
                </a:rPr>
                <a:t>재료 창고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8C3A2B5E-23F5-4BE3-BB6A-93A3765FC643}"/>
                </a:ext>
              </a:extLst>
            </p:cNvPr>
            <p:cNvSpPr/>
            <p:nvPr/>
          </p:nvSpPr>
          <p:spPr>
            <a:xfrm>
              <a:off x="1079500" y="4248150"/>
              <a:ext cx="2754313" cy="2609850"/>
            </a:xfrm>
            <a:prstGeom prst="roundRect">
              <a:avLst/>
            </a:prstGeom>
            <a:solidFill>
              <a:srgbClr val="F5FAFA"/>
            </a:solidFill>
            <a:ln w="19050">
              <a:solidFill>
                <a:srgbClr val="6D929B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>
                  <a:solidFill>
                    <a:srgbClr val="6D929B"/>
                  </a:solidFill>
                </a:rPr>
                <a:t>기록실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534DA7B-0DA4-48D7-8941-9F52EEBE8736}"/>
                </a:ext>
              </a:extLst>
            </p:cNvPr>
            <p:cNvSpPr/>
            <p:nvPr/>
          </p:nvSpPr>
          <p:spPr>
            <a:xfrm>
              <a:off x="3971925" y="4248150"/>
              <a:ext cx="2754313" cy="2609850"/>
            </a:xfrm>
            <a:prstGeom prst="roundRect">
              <a:avLst/>
            </a:prstGeom>
            <a:solidFill>
              <a:srgbClr val="F5FAFA"/>
            </a:solidFill>
            <a:ln w="19050">
              <a:solidFill>
                <a:srgbClr val="6D929B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>
                  <a:solidFill>
                    <a:srgbClr val="6D929B"/>
                  </a:solidFill>
                </a:rPr>
                <a:t>레시피</a:t>
              </a:r>
            </a:p>
          </p:txBody>
        </p:sp>
      </p:grpSp>
      <p:sp>
        <p:nvSpPr>
          <p:cNvPr id="2056" name="TextBox 10">
            <a:extLst>
              <a:ext uri="{FF2B5EF4-FFF2-40B4-BE49-F238E27FC236}">
                <a16:creationId xmlns:a16="http://schemas.microsoft.com/office/drawing/2014/main" id="{B8524319-64BF-4E58-A8C1-362F6F1964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2747" y="1452697"/>
            <a:ext cx="4003339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ko-KR" altLang="en-US" sz="2000" b="1" dirty="0"/>
              <a:t>사이트 메인</a:t>
            </a:r>
            <a:endParaRPr lang="en-US" altLang="ko-KR" sz="2000" b="1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ko-KR" sz="2000" b="1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ko-KR" altLang="en-US" sz="2000" b="1" dirty="0"/>
              <a:t>모든 기능을 한번에 볼 수 있게 했습니다</a:t>
            </a:r>
            <a:r>
              <a:rPr lang="en-US" altLang="ko-KR" sz="2000" b="1" dirty="0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ko-KR" sz="2000" b="1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ko-KR" altLang="en-US" sz="2000" b="1" dirty="0"/>
              <a:t>각각의 기능은 이후의 </a:t>
            </a:r>
            <a:r>
              <a:rPr lang="en-US" altLang="ko-KR" sz="2000" b="1" dirty="0"/>
              <a:t>ppt</a:t>
            </a:r>
            <a:r>
              <a:rPr lang="ko-KR" altLang="en-US" sz="2000" b="1" dirty="0"/>
              <a:t>에서 설명할 것입니다</a:t>
            </a:r>
            <a:r>
              <a:rPr lang="en-US" altLang="ko-KR" sz="2000" b="1" dirty="0"/>
              <a:t>.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ko-KR" sz="20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E24E2B1-3E18-496E-B08D-17AB03B0B94B}"/>
              </a:ext>
            </a:extLst>
          </p:cNvPr>
          <p:cNvSpPr/>
          <p:nvPr/>
        </p:nvSpPr>
        <p:spPr>
          <a:xfrm>
            <a:off x="11668125" y="103188"/>
            <a:ext cx="365125" cy="354012"/>
          </a:xfrm>
          <a:prstGeom prst="roundRect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33EFFA3-179F-43A1-802B-53E5F75298E9}"/>
              </a:ext>
            </a:extLst>
          </p:cNvPr>
          <p:cNvGrpSpPr>
            <a:grpSpLocks/>
          </p:cNvGrpSpPr>
          <p:nvPr/>
        </p:nvGrpSpPr>
        <p:grpSpPr>
          <a:xfrm>
            <a:off x="477235" y="142443"/>
            <a:ext cx="6120000" cy="6480000"/>
            <a:chOff x="804862" y="-171450"/>
            <a:chExt cx="6967537" cy="749935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01A69F4D-C4E1-4937-AF23-AF7A680DFC6B}"/>
                </a:ext>
              </a:extLst>
            </p:cNvPr>
            <p:cNvSpPr/>
            <p:nvPr/>
          </p:nvSpPr>
          <p:spPr>
            <a:xfrm>
              <a:off x="804862" y="-171450"/>
              <a:ext cx="6057658" cy="7499350"/>
            </a:xfrm>
            <a:prstGeom prst="rect">
              <a:avLst/>
            </a:prstGeom>
            <a:solidFill>
              <a:srgbClr val="F5FAFA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7EB1BA7-FB25-4C59-A924-03902FD06C60}"/>
                </a:ext>
              </a:extLst>
            </p:cNvPr>
            <p:cNvSpPr/>
            <p:nvPr/>
          </p:nvSpPr>
          <p:spPr>
            <a:xfrm>
              <a:off x="1146175" y="0"/>
              <a:ext cx="5462588" cy="1158875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Alchemy Atelier</a:t>
              </a: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1626B2AC-1745-46B7-BB02-F20D2E488328}"/>
                </a:ext>
              </a:extLst>
            </p:cNvPr>
            <p:cNvSpPr/>
            <p:nvPr/>
          </p:nvSpPr>
          <p:spPr>
            <a:xfrm>
              <a:off x="1146175" y="1670050"/>
              <a:ext cx="5462588" cy="5559425"/>
            </a:xfrm>
            <a:prstGeom prst="roundRect">
              <a:avLst>
                <a:gd name="adj" fmla="val 5506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…</a:t>
              </a:r>
              <a:endParaRPr lang="ko-KR" altLang="en-US" dirty="0"/>
            </a:p>
          </p:txBody>
        </p:sp>
        <p:sp>
          <p:nvSpPr>
            <p:cNvPr id="3079" name="TextBox 9">
              <a:extLst>
                <a:ext uri="{FF2B5EF4-FFF2-40B4-BE49-F238E27FC236}">
                  <a16:creationId xmlns:a16="http://schemas.microsoft.com/office/drawing/2014/main" id="{456C1233-6897-4D11-AC2B-E0FC2D240D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199" y="1243013"/>
              <a:ext cx="4267200" cy="379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latinLnBrk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ko-KR" altLang="en-US" sz="1600" dirty="0"/>
                <a:t>← 다른 곳으로 가는 아이콘</a:t>
              </a: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9EFD513A-ACE4-4B0E-BA8B-0B3919FD56D9}"/>
                </a:ext>
              </a:extLst>
            </p:cNvPr>
            <p:cNvSpPr/>
            <p:nvPr/>
          </p:nvSpPr>
          <p:spPr>
            <a:xfrm>
              <a:off x="1365250" y="1758950"/>
              <a:ext cx="706438" cy="354013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기록</a:t>
              </a:r>
            </a:p>
          </p:txBody>
        </p:sp>
        <p:pic>
          <p:nvPicPr>
            <p:cNvPr id="3085" name="그림 20">
              <a:extLst>
                <a:ext uri="{FF2B5EF4-FFF2-40B4-BE49-F238E27FC236}">
                  <a16:creationId xmlns:a16="http://schemas.microsoft.com/office/drawing/2014/main" id="{6E104BF5-79B1-4A72-AF8D-D6C73416F6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5250" y="2298700"/>
              <a:ext cx="5099050" cy="131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9AC51282-CC0B-4ABE-8615-CB24A500FE1F}"/>
                </a:ext>
              </a:extLst>
            </p:cNvPr>
            <p:cNvSpPr/>
            <p:nvPr/>
          </p:nvSpPr>
          <p:spPr>
            <a:xfrm>
              <a:off x="1182688" y="1238250"/>
              <a:ext cx="706437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분석</a:t>
              </a: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7BD30686-F63C-4F43-A1CB-BD0709E4E4A7}"/>
                </a:ext>
              </a:extLst>
            </p:cNvPr>
            <p:cNvSpPr/>
            <p:nvPr/>
          </p:nvSpPr>
          <p:spPr>
            <a:xfrm>
              <a:off x="2797175" y="1258888"/>
              <a:ext cx="708025" cy="354012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기록</a:t>
              </a: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EB40CCD4-52FF-4DD8-976E-22F811804A98}"/>
                </a:ext>
              </a:extLst>
            </p:cNvPr>
            <p:cNvSpPr/>
            <p:nvPr/>
          </p:nvSpPr>
          <p:spPr>
            <a:xfrm>
              <a:off x="1989138" y="1243013"/>
              <a:ext cx="708025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재료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3AC0297-1EE3-48E6-9611-A2D180642222}"/>
              </a:ext>
            </a:extLst>
          </p:cNvPr>
          <p:cNvSpPr txBox="1"/>
          <p:nvPr/>
        </p:nvSpPr>
        <p:spPr>
          <a:xfrm>
            <a:off x="6070154" y="1692843"/>
            <a:ext cx="484094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기록실은 이제까지 기록된 것들을 볼 수 있습니다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네이버 블로그 등에서 사용하는 목록형으로 구성됩니다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제목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작성날짜로 구성될 예정입니다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7100890-025E-4F62-8E5B-53AA8ACCD0F8}"/>
              </a:ext>
            </a:extLst>
          </p:cNvPr>
          <p:cNvGrpSpPr/>
          <p:nvPr/>
        </p:nvGrpSpPr>
        <p:grpSpPr>
          <a:xfrm>
            <a:off x="468000" y="144000"/>
            <a:ext cx="5400000" cy="6480000"/>
            <a:chOff x="804863" y="-171450"/>
            <a:chExt cx="6059487" cy="7499350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DCF4F3EF-500E-4FB9-A7EF-90726235FE84}"/>
                </a:ext>
              </a:extLst>
            </p:cNvPr>
            <p:cNvSpPr/>
            <p:nvPr/>
          </p:nvSpPr>
          <p:spPr>
            <a:xfrm>
              <a:off x="804863" y="-171450"/>
              <a:ext cx="6059487" cy="749935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DA2D215C-7980-4E61-B66B-B7974DB3410B}"/>
                </a:ext>
              </a:extLst>
            </p:cNvPr>
            <p:cNvSpPr/>
            <p:nvPr/>
          </p:nvSpPr>
          <p:spPr>
            <a:xfrm>
              <a:off x="1146175" y="0"/>
              <a:ext cx="5462588" cy="1158875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Alchemy Atelier</a:t>
              </a: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CA29907E-C727-40C5-9079-0770973457D2}"/>
                </a:ext>
              </a:extLst>
            </p:cNvPr>
            <p:cNvSpPr/>
            <p:nvPr/>
          </p:nvSpPr>
          <p:spPr>
            <a:xfrm>
              <a:off x="1146175" y="1670050"/>
              <a:ext cx="5462588" cy="5559425"/>
            </a:xfrm>
            <a:prstGeom prst="roundRect">
              <a:avLst>
                <a:gd name="adj" fmla="val 5506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&lt;</a:t>
              </a:r>
              <a:r>
                <a:rPr lang="ko-KR" altLang="en-US" dirty="0"/>
                <a:t>내용 분석</a:t>
              </a:r>
              <a:r>
                <a:rPr lang="en-US" altLang="ko-KR" dirty="0"/>
                <a:t>&gt;</a:t>
              </a:r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스토리</a:t>
              </a:r>
              <a:r>
                <a:rPr lang="en-US" altLang="ko-KR" dirty="0"/>
                <a:t>, </a:t>
              </a:r>
              <a:r>
                <a:rPr lang="ko-KR" altLang="en-US" dirty="0"/>
                <a:t>특징 등</a:t>
              </a:r>
              <a:r>
                <a:rPr lang="en-US" altLang="ko-KR" dirty="0"/>
                <a:t>…</a:t>
              </a:r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&lt;</a:t>
              </a:r>
              <a:r>
                <a:rPr lang="ko-KR" altLang="en-US" dirty="0"/>
                <a:t>재료 분석</a:t>
              </a:r>
              <a:r>
                <a:rPr lang="en-US" altLang="ko-KR" dirty="0"/>
                <a:t>&gt;</a:t>
              </a:r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장르</a:t>
              </a:r>
              <a:r>
                <a:rPr lang="en-US" altLang="ko-KR" dirty="0"/>
                <a:t>, </a:t>
              </a:r>
              <a:r>
                <a:rPr lang="ko-KR" altLang="en-US" dirty="0"/>
                <a:t>특징 등</a:t>
              </a:r>
              <a:r>
                <a:rPr lang="en-US" altLang="ko-KR" dirty="0"/>
                <a:t>…</a:t>
              </a:r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&lt;</a:t>
              </a:r>
              <a:r>
                <a:rPr lang="ko-KR" altLang="en-US" dirty="0"/>
                <a:t>정리</a:t>
              </a:r>
              <a:r>
                <a:rPr lang="en-US" altLang="ko-KR" dirty="0"/>
                <a:t>&gt;</a:t>
              </a:r>
              <a:endParaRPr lang="ko-KR" altLang="en-US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…</a:t>
              </a: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ECDFFB8A-AB31-46B2-9AD1-66C183CD1E1B}"/>
                </a:ext>
              </a:extLst>
            </p:cNvPr>
            <p:cNvSpPr/>
            <p:nvPr/>
          </p:nvSpPr>
          <p:spPr>
            <a:xfrm>
              <a:off x="2001838" y="1262063"/>
              <a:ext cx="708025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재료</a:t>
              </a:r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9503D932-A53E-4ECA-9575-3F4FCDB675C4}"/>
                </a:ext>
              </a:extLst>
            </p:cNvPr>
            <p:cNvSpPr/>
            <p:nvPr/>
          </p:nvSpPr>
          <p:spPr>
            <a:xfrm>
              <a:off x="1182688" y="1238250"/>
              <a:ext cx="706437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분석</a:t>
              </a:r>
            </a:p>
          </p:txBody>
        </p: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10D231E6-7C2D-476B-BC9C-923E2C70ECF5}"/>
                </a:ext>
              </a:extLst>
            </p:cNvPr>
            <p:cNvSpPr/>
            <p:nvPr/>
          </p:nvSpPr>
          <p:spPr>
            <a:xfrm>
              <a:off x="1365250" y="1758950"/>
              <a:ext cx="706438" cy="354013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기록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FDC2FBC-C169-4185-9522-BEDC0B52772B}"/>
                </a:ext>
              </a:extLst>
            </p:cNvPr>
            <p:cNvSpPr/>
            <p:nvPr/>
          </p:nvSpPr>
          <p:spPr>
            <a:xfrm>
              <a:off x="1365250" y="2282825"/>
              <a:ext cx="5121275" cy="34131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제목 </a:t>
              </a:r>
              <a:r>
                <a:rPr lang="en-US" altLang="ko-KR" dirty="0"/>
                <a:t>: (</a:t>
              </a:r>
              <a:r>
                <a:rPr lang="ko-KR" altLang="en-US" dirty="0"/>
                <a:t>한 줄 정리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A0A26C4-4378-4C72-969D-CD1DBB845075}"/>
                </a:ext>
              </a:extLst>
            </p:cNvPr>
            <p:cNvSpPr/>
            <p:nvPr/>
          </p:nvSpPr>
          <p:spPr>
            <a:xfrm>
              <a:off x="2822575" y="1262063"/>
              <a:ext cx="706438" cy="354012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기록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18ED254-C40E-433A-B852-07593A53E1E7}"/>
              </a:ext>
            </a:extLst>
          </p:cNvPr>
          <p:cNvSpPr txBox="1"/>
          <p:nvPr/>
        </p:nvSpPr>
        <p:spPr>
          <a:xfrm>
            <a:off x="6096000" y="1964957"/>
            <a:ext cx="494403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각 게시글을 누르면 그에 해당하는 게시글로 넘어가집니다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글 양식은 제목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분석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정리로 이뤄져 있으며 가장 아래에 블로그의 태그처럼 재료들이 적혀 있을 예정입니다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  <a:p>
            <a:endParaRPr lang="en-US" altLang="ko-KR" sz="20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4DF0B14-1F41-4BB3-97E9-8259BB298B79}"/>
              </a:ext>
            </a:extLst>
          </p:cNvPr>
          <p:cNvGrpSpPr/>
          <p:nvPr/>
        </p:nvGrpSpPr>
        <p:grpSpPr>
          <a:xfrm>
            <a:off x="468000" y="144000"/>
            <a:ext cx="5400000" cy="6480000"/>
            <a:chOff x="804863" y="-171450"/>
            <a:chExt cx="6059487" cy="749935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65DC0E9-4C99-4889-88F4-749D29386913}"/>
                </a:ext>
              </a:extLst>
            </p:cNvPr>
            <p:cNvSpPr/>
            <p:nvPr/>
          </p:nvSpPr>
          <p:spPr>
            <a:xfrm>
              <a:off x="804863" y="-171450"/>
              <a:ext cx="6059487" cy="749935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D58F7CF3-4ACB-4422-B6AC-1F89D4013F0A}"/>
                </a:ext>
              </a:extLst>
            </p:cNvPr>
            <p:cNvSpPr/>
            <p:nvPr/>
          </p:nvSpPr>
          <p:spPr>
            <a:xfrm>
              <a:off x="1146175" y="0"/>
              <a:ext cx="5462588" cy="1158875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Alchemy Atelier</a:t>
              </a: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E1642AEE-5E1D-4D2D-991C-CCBCFC8282A0}"/>
                </a:ext>
              </a:extLst>
            </p:cNvPr>
            <p:cNvSpPr/>
            <p:nvPr/>
          </p:nvSpPr>
          <p:spPr>
            <a:xfrm>
              <a:off x="1146175" y="1670050"/>
              <a:ext cx="5462588" cy="5559425"/>
            </a:xfrm>
            <a:prstGeom prst="roundRect">
              <a:avLst>
                <a:gd name="adj" fmla="val 5506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…</a:t>
              </a:r>
              <a:endParaRPr lang="ko-KR" altLang="en-US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4DB45493-8E64-443B-A1A4-D6E9B6E6A836}"/>
                </a:ext>
              </a:extLst>
            </p:cNvPr>
            <p:cNvSpPr/>
            <p:nvPr/>
          </p:nvSpPr>
          <p:spPr>
            <a:xfrm>
              <a:off x="2009775" y="1257300"/>
              <a:ext cx="706438" cy="354013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재료</a:t>
              </a: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B82EA70-BB92-4FD9-98E1-5F4D628688D9}"/>
                </a:ext>
              </a:extLst>
            </p:cNvPr>
            <p:cNvSpPr/>
            <p:nvPr/>
          </p:nvSpPr>
          <p:spPr>
            <a:xfrm>
              <a:off x="1182688" y="1238250"/>
              <a:ext cx="706437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분석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C8F334E7-BEBB-419D-A1C7-4B3117ED7B85}"/>
                </a:ext>
              </a:extLst>
            </p:cNvPr>
            <p:cNvSpPr/>
            <p:nvPr/>
          </p:nvSpPr>
          <p:spPr>
            <a:xfrm>
              <a:off x="1620838" y="1800225"/>
              <a:ext cx="708025" cy="354013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기록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9FC959C-642D-4879-A2EC-E7442F66A3CD}"/>
                </a:ext>
              </a:extLst>
            </p:cNvPr>
            <p:cNvSpPr/>
            <p:nvPr/>
          </p:nvSpPr>
          <p:spPr>
            <a:xfrm>
              <a:off x="1390650" y="2352675"/>
              <a:ext cx="938213" cy="43973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재료</a:t>
              </a:r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04C60A0-1A91-4288-B591-C254DF345C37}"/>
                </a:ext>
              </a:extLst>
            </p:cNvPr>
            <p:cNvSpPr/>
            <p:nvPr/>
          </p:nvSpPr>
          <p:spPr>
            <a:xfrm>
              <a:off x="2571750" y="2352675"/>
              <a:ext cx="939800" cy="43973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/>
                <a:t>재료</a:t>
              </a:r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22DDE6F-029A-4597-B01A-7B4CDEB80DD9}"/>
                </a:ext>
              </a:extLst>
            </p:cNvPr>
            <p:cNvSpPr/>
            <p:nvPr/>
          </p:nvSpPr>
          <p:spPr>
            <a:xfrm>
              <a:off x="3754438" y="2352675"/>
              <a:ext cx="939800" cy="43973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/>
                <a:t>재료</a:t>
              </a:r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7ED463C-9527-4C50-8174-86505B94DF68}"/>
                </a:ext>
              </a:extLst>
            </p:cNvPr>
            <p:cNvSpPr/>
            <p:nvPr/>
          </p:nvSpPr>
          <p:spPr>
            <a:xfrm>
              <a:off x="5021275" y="2343224"/>
              <a:ext cx="939800" cy="43973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/>
                <a:t>결과</a:t>
              </a:r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BFDA692E-15CC-48FE-B7A7-B791074DEAD8}"/>
                </a:ext>
              </a:extLst>
            </p:cNvPr>
            <p:cNvSpPr/>
            <p:nvPr/>
          </p:nvSpPr>
          <p:spPr>
            <a:xfrm>
              <a:off x="2447925" y="1789113"/>
              <a:ext cx="1063625" cy="354012"/>
            </a:xfrm>
            <a:prstGeom prst="roundRect">
              <a:avLst/>
            </a:prstGeom>
            <a:ln w="1270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레시피</a:t>
              </a:r>
            </a:p>
          </p:txBody>
        </p:sp>
        <p:pic>
          <p:nvPicPr>
            <p:cNvPr id="5133" name="그래픽 16" descr="추가">
              <a:extLst>
                <a:ext uri="{FF2B5EF4-FFF2-40B4-BE49-F238E27FC236}">
                  <a16:creationId xmlns:a16="http://schemas.microsoft.com/office/drawing/2014/main" id="{13D971BC-C42F-4F1F-B294-A4D6FE6CCF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2481263"/>
              <a:ext cx="182563" cy="1825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4" name="그래픽 17" descr="추가">
              <a:extLst>
                <a:ext uri="{FF2B5EF4-FFF2-40B4-BE49-F238E27FC236}">
                  <a16:creationId xmlns:a16="http://schemas.microsoft.com/office/drawing/2014/main" id="{30FDA651-3748-460F-ADD5-BD6D883BE3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48063" y="2505075"/>
              <a:ext cx="182562" cy="182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36" name="TextBox 19">
              <a:extLst>
                <a:ext uri="{FF2B5EF4-FFF2-40B4-BE49-F238E27FC236}">
                  <a16:creationId xmlns:a16="http://schemas.microsoft.com/office/drawing/2014/main" id="{2191A698-6775-4DF5-9DC8-24EA4FF74B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21213" y="2239816"/>
              <a:ext cx="244475" cy="581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latinLnBrk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ko-KR" dirty="0"/>
                <a:t>=</a:t>
              </a:r>
              <a:endParaRPr lang="ko-KR" altLang="en-US" dirty="0"/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ADC7FFE3-7031-46C7-B553-B46EBFF0FAEE}"/>
                </a:ext>
              </a:extLst>
            </p:cNvPr>
            <p:cNvCxnSpPr/>
            <p:nvPr/>
          </p:nvCxnSpPr>
          <p:spPr>
            <a:xfrm>
              <a:off x="1146175" y="2914650"/>
              <a:ext cx="5462588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84DF775-7C01-41AC-889D-D7021FA849C5}"/>
                </a:ext>
              </a:extLst>
            </p:cNvPr>
            <p:cNvSpPr/>
            <p:nvPr/>
          </p:nvSpPr>
          <p:spPr>
            <a:xfrm>
              <a:off x="1390650" y="3076575"/>
              <a:ext cx="938213" cy="43815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/>
                <a:t>재료</a:t>
              </a:r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0558C62-CB9D-4179-BC96-F7CE9422A7D7}"/>
                </a:ext>
              </a:extLst>
            </p:cNvPr>
            <p:cNvSpPr/>
            <p:nvPr/>
          </p:nvSpPr>
          <p:spPr>
            <a:xfrm>
              <a:off x="2571750" y="3076575"/>
              <a:ext cx="939800" cy="43815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/>
                <a:t>재료</a:t>
              </a:r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4877648-8680-49BD-B760-757F620379BD}"/>
                </a:ext>
              </a:extLst>
            </p:cNvPr>
            <p:cNvSpPr/>
            <p:nvPr/>
          </p:nvSpPr>
          <p:spPr>
            <a:xfrm>
              <a:off x="3754438" y="3076575"/>
              <a:ext cx="939800" cy="43815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/>
                <a:t>재료</a:t>
              </a:r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35F11880-89E1-483C-920A-2AB9CBA2438B}"/>
                </a:ext>
              </a:extLst>
            </p:cNvPr>
            <p:cNvSpPr/>
            <p:nvPr/>
          </p:nvSpPr>
          <p:spPr>
            <a:xfrm>
              <a:off x="5035550" y="3066330"/>
              <a:ext cx="939800" cy="43815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결과</a:t>
              </a:r>
              <a:r>
                <a:rPr lang="en-US" altLang="ko-KR" dirty="0"/>
                <a:t>2</a:t>
              </a:r>
              <a:endParaRPr lang="ko-KR" altLang="en-US" dirty="0"/>
            </a:p>
          </p:txBody>
        </p:sp>
        <p:pic>
          <p:nvPicPr>
            <p:cNvPr id="5142" name="그래픽 26" descr="추가">
              <a:extLst>
                <a:ext uri="{FF2B5EF4-FFF2-40B4-BE49-F238E27FC236}">
                  <a16:creationId xmlns:a16="http://schemas.microsoft.com/office/drawing/2014/main" id="{E6E54025-7B57-4B39-847D-F4F79E2BAE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205163"/>
              <a:ext cx="182563" cy="180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3" name="그래픽 27" descr="추가">
              <a:extLst>
                <a:ext uri="{FF2B5EF4-FFF2-40B4-BE49-F238E27FC236}">
                  <a16:creationId xmlns:a16="http://schemas.microsoft.com/office/drawing/2014/main" id="{F635CFF0-2697-475D-BA41-BD2334F4E6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48063" y="3228975"/>
              <a:ext cx="182562" cy="180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44" name="TextBox 28">
              <a:extLst>
                <a:ext uri="{FF2B5EF4-FFF2-40B4-BE49-F238E27FC236}">
                  <a16:creationId xmlns:a16="http://schemas.microsoft.com/office/drawing/2014/main" id="{F5EF4ACE-E76E-4491-A52C-771B042E6B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20418" y="2989549"/>
              <a:ext cx="244475" cy="581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latinLnBrk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ko-KR" dirty="0"/>
                <a:t>=</a:t>
              </a:r>
              <a:endParaRPr lang="ko-KR" altLang="en-US" dirty="0"/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BA441E68-0C59-4596-B0AD-491BE52EBB5F}"/>
                </a:ext>
              </a:extLst>
            </p:cNvPr>
            <p:cNvCxnSpPr/>
            <p:nvPr/>
          </p:nvCxnSpPr>
          <p:spPr>
            <a:xfrm>
              <a:off x="1146175" y="3636963"/>
              <a:ext cx="5462588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9D026E44-7279-4EF3-8737-2E69A66BDF79}"/>
                </a:ext>
              </a:extLst>
            </p:cNvPr>
            <p:cNvSpPr/>
            <p:nvPr/>
          </p:nvSpPr>
          <p:spPr>
            <a:xfrm>
              <a:off x="2840038" y="1257300"/>
              <a:ext cx="708025" cy="354013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기록</a:t>
              </a:r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446478C-5A23-4C0B-9C7C-21F457B05D4F}"/>
              </a:ext>
            </a:extLst>
          </p:cNvPr>
          <p:cNvSpPr/>
          <p:nvPr/>
        </p:nvSpPr>
        <p:spPr>
          <a:xfrm>
            <a:off x="6639730" y="1168303"/>
            <a:ext cx="1279525" cy="1784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FB69C0A-0CD5-4B89-B2A6-16BACDAC8E3B}"/>
              </a:ext>
            </a:extLst>
          </p:cNvPr>
          <p:cNvSpPr/>
          <p:nvPr/>
        </p:nvSpPr>
        <p:spPr>
          <a:xfrm>
            <a:off x="6669651" y="765315"/>
            <a:ext cx="706438" cy="352425"/>
          </a:xfrm>
          <a:prstGeom prst="roundRect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/>
              <a:t>기록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74ABADE5-FB9B-4CCF-A314-7B8942084AAA}"/>
              </a:ext>
            </a:extLst>
          </p:cNvPr>
          <p:cNvSpPr/>
          <p:nvPr/>
        </p:nvSpPr>
        <p:spPr>
          <a:xfrm>
            <a:off x="6746092" y="1260378"/>
            <a:ext cx="1063625" cy="352425"/>
          </a:xfrm>
          <a:prstGeom prst="roundRect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dirty="0"/>
              <a:t>레시피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5EBC5DEC-C2B3-49E3-B1C7-89E559B9B286}"/>
              </a:ext>
            </a:extLst>
          </p:cNvPr>
          <p:cNvSpPr/>
          <p:nvPr/>
        </p:nvSpPr>
        <p:spPr>
          <a:xfrm>
            <a:off x="6746092" y="1765203"/>
            <a:ext cx="1063625" cy="354013"/>
          </a:xfrm>
          <a:prstGeom prst="roundRect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D3AAB3B9-5E09-43F8-9939-F10616CEC911}"/>
              </a:ext>
            </a:extLst>
          </p:cNvPr>
          <p:cNvSpPr/>
          <p:nvPr/>
        </p:nvSpPr>
        <p:spPr>
          <a:xfrm>
            <a:off x="6736567" y="2271616"/>
            <a:ext cx="1073150" cy="354012"/>
          </a:xfrm>
          <a:prstGeom prst="roundRect">
            <a:avLst/>
          </a:prstGeom>
          <a:ln w="127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dirty="0"/>
          </a:p>
        </p:txBody>
      </p:sp>
      <p:sp>
        <p:nvSpPr>
          <p:cNvPr id="37" name="TextBox 21">
            <a:extLst>
              <a:ext uri="{FF2B5EF4-FFF2-40B4-BE49-F238E27FC236}">
                <a16:creationId xmlns:a16="http://schemas.microsoft.com/office/drawing/2014/main" id="{B64A6F9D-792E-4445-9452-77D2320EA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6500" y="308115"/>
            <a:ext cx="84483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1800" b="1" dirty="0">
                <a:solidFill>
                  <a:srgbClr val="FF0000"/>
                </a:solidFill>
              </a:rPr>
              <a:t>hover</a:t>
            </a:r>
            <a:endParaRPr lang="ko-KR" altLang="en-US" sz="1800" b="1" dirty="0">
              <a:solidFill>
                <a:srgbClr val="FF0000"/>
              </a:solidFill>
            </a:endParaRPr>
          </a:p>
        </p:txBody>
      </p:sp>
      <p:pic>
        <p:nvPicPr>
          <p:cNvPr id="38" name="Picture 2" descr="White mouse click icons">
            <a:extLst>
              <a:ext uri="{FF2B5EF4-FFF2-40B4-BE49-F238E27FC236}">
                <a16:creationId xmlns:a16="http://schemas.microsoft.com/office/drawing/2014/main" id="{DBCF807D-6E69-49E6-8983-490CD8AFC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1347" r="51695" b="37067"/>
          <a:stretch>
            <a:fillRect/>
          </a:stretch>
        </p:blipFill>
        <p:spPr bwMode="auto">
          <a:xfrm>
            <a:off x="6485501" y="265252"/>
            <a:ext cx="490538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E01081-0700-46AB-9703-8624A4B90270}"/>
              </a:ext>
            </a:extLst>
          </p:cNvPr>
          <p:cNvSpPr txBox="1"/>
          <p:nvPr/>
        </p:nvSpPr>
        <p:spPr>
          <a:xfrm>
            <a:off x="8034432" y="1260378"/>
            <a:ext cx="33942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이처럼 아이콘 위에 마우스를 올리면 그에 해당하는 목록들이 나타난다</a:t>
            </a:r>
            <a:r>
              <a:rPr lang="en-US" altLang="ko-KR" sz="2000" b="1" dirty="0"/>
              <a:t>.</a:t>
            </a:r>
            <a:endParaRPr lang="ko-KR" altLang="en-US" sz="2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8CC71C-7858-4FEE-B3E1-00E1F10F350A}"/>
              </a:ext>
            </a:extLst>
          </p:cNvPr>
          <p:cNvSpPr txBox="1"/>
          <p:nvPr/>
        </p:nvSpPr>
        <p:spPr>
          <a:xfrm>
            <a:off x="5997388" y="3320278"/>
            <a:ext cx="50157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‘</a:t>
            </a:r>
            <a:r>
              <a:rPr lang="ko-KR" altLang="en-US" sz="2000" b="1" dirty="0"/>
              <a:t>레시피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 에서는 게시글 중에 게임이름과 </a:t>
            </a:r>
            <a:endParaRPr lang="en-US" altLang="ko-KR" sz="2000" b="1" dirty="0"/>
          </a:p>
          <a:p>
            <a:r>
              <a:rPr lang="ko-KR" altLang="en-US" sz="2000" b="1" dirty="0"/>
              <a:t>몇 개의 재료로만 구성되는 목록입니다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각 게시글의 내용을 간단하게 보기위해서 만들었습니다</a:t>
            </a:r>
            <a:r>
              <a:rPr lang="en-US" altLang="ko-KR" sz="2000" b="1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C45BC8EA-9CEB-4A14-A487-F3983B42166E}"/>
              </a:ext>
            </a:extLst>
          </p:cNvPr>
          <p:cNvGrpSpPr/>
          <p:nvPr/>
        </p:nvGrpSpPr>
        <p:grpSpPr>
          <a:xfrm>
            <a:off x="208741" y="2712936"/>
            <a:ext cx="10113685" cy="1432128"/>
            <a:chOff x="665941" y="2766345"/>
            <a:chExt cx="10113685" cy="1432128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90599736-CCFA-41CF-AD0A-30C0AA424506}"/>
                </a:ext>
              </a:extLst>
            </p:cNvPr>
            <p:cNvGrpSpPr/>
            <p:nvPr/>
          </p:nvGrpSpPr>
          <p:grpSpPr>
            <a:xfrm>
              <a:off x="665941" y="2766345"/>
              <a:ext cx="10113685" cy="1432128"/>
              <a:chOff x="989324" y="2325033"/>
              <a:chExt cx="5269140" cy="383973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ACD1D365-A3F3-41E9-8BED-12C7A11B97ED}"/>
                  </a:ext>
                </a:extLst>
              </p:cNvPr>
              <p:cNvSpPr/>
              <p:nvPr/>
            </p:nvSpPr>
            <p:spPr>
              <a:xfrm>
                <a:off x="989324" y="2329039"/>
                <a:ext cx="836102" cy="379967"/>
              </a:xfrm>
              <a:prstGeom prst="rect">
                <a:avLst/>
              </a:prstGeom>
              <a:solidFill>
                <a:srgbClr val="B7AFA3"/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ko-KR" dirty="0"/>
                  <a:t>RPG</a:t>
                </a:r>
                <a:endParaRPr lang="ko-KR" altLang="en-US" dirty="0"/>
              </a:p>
            </p:txBody>
          </p:sp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F333676F-5AC1-46B6-B8A5-27923C03F676}"/>
                  </a:ext>
                </a:extLst>
              </p:cNvPr>
              <p:cNvSpPr/>
              <p:nvPr/>
            </p:nvSpPr>
            <p:spPr>
              <a:xfrm>
                <a:off x="2042587" y="2325033"/>
                <a:ext cx="837516" cy="379967"/>
              </a:xfrm>
              <a:prstGeom prst="rect">
                <a:avLst/>
              </a:prstGeom>
              <a:solidFill>
                <a:srgbClr val="B7AFA3"/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ko-KR" dirty="0"/>
                  <a:t>2D </a:t>
                </a:r>
                <a:r>
                  <a:rPr lang="ko-KR" altLang="en-US" dirty="0" err="1"/>
                  <a:t>횡스크롤</a:t>
                </a:r>
                <a:endParaRPr lang="ko-KR" altLang="en-US" dirty="0"/>
              </a:p>
            </p:txBody>
          </p:sp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81D56728-BCFA-409B-87E1-DFDFE3A0964A}"/>
                  </a:ext>
                </a:extLst>
              </p:cNvPr>
              <p:cNvSpPr/>
              <p:nvPr/>
            </p:nvSpPr>
            <p:spPr>
              <a:xfrm>
                <a:off x="3096557" y="2325033"/>
                <a:ext cx="837516" cy="379967"/>
              </a:xfrm>
              <a:prstGeom prst="rect">
                <a:avLst/>
              </a:prstGeom>
              <a:solidFill>
                <a:srgbClr val="B7AFA3"/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ko-KR" altLang="en-US" dirty="0"/>
                  <a:t>아기자기함</a:t>
                </a:r>
              </a:p>
            </p:txBody>
          </p:sp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80694239-9814-444E-AD62-EF8155E48916}"/>
                  </a:ext>
                </a:extLst>
              </p:cNvPr>
              <p:cNvSpPr/>
              <p:nvPr/>
            </p:nvSpPr>
            <p:spPr>
              <a:xfrm>
                <a:off x="5317694" y="2325033"/>
                <a:ext cx="940770" cy="379967"/>
              </a:xfrm>
              <a:prstGeom prst="rect">
                <a:avLst/>
              </a:prstGeom>
              <a:solidFill>
                <a:srgbClr val="000000"/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ko-KR" altLang="en-US" sz="2000" b="1" err="1">
                    <a:solidFill>
                      <a:schemeClr val="bg1"/>
                    </a:solidFill>
                  </a:rPr>
                  <a:t>메이플</a:t>
                </a:r>
                <a:r>
                  <a:rPr lang="ko-KR" altLang="en-US" sz="2000" b="1" dirty="0">
                    <a:solidFill>
                      <a:schemeClr val="bg1"/>
                    </a:solidFill>
                  </a:rPr>
                  <a:t> 스토리</a:t>
                </a:r>
              </a:p>
            </p:txBody>
          </p:sp>
          <p:pic>
            <p:nvPicPr>
              <p:cNvPr id="6" name="그래픽 16" descr="추가">
                <a:extLst>
                  <a:ext uri="{FF2B5EF4-FFF2-40B4-BE49-F238E27FC236}">
                    <a16:creationId xmlns:a16="http://schemas.microsoft.com/office/drawing/2014/main" id="{BC3E5256-640B-4E4C-9D73-1E4BE519D4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58675" y="2456719"/>
                <a:ext cx="162694" cy="1577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7" name="그래픽 17" descr="추가">
                <a:extLst>
                  <a:ext uri="{FF2B5EF4-FFF2-40B4-BE49-F238E27FC236}">
                    <a16:creationId xmlns:a16="http://schemas.microsoft.com/office/drawing/2014/main" id="{B6380891-BE66-49F3-8B8B-56F17B7F97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12643" y="2456718"/>
                <a:ext cx="162693" cy="157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" name="TextBox 19">
                <a:extLst>
                  <a:ext uri="{FF2B5EF4-FFF2-40B4-BE49-F238E27FC236}">
                    <a16:creationId xmlns:a16="http://schemas.microsoft.com/office/drawing/2014/main" id="{57EFE788-B93E-4568-91B8-6BF209296DC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003402" y="2415873"/>
                <a:ext cx="217867" cy="2062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latinLnBrk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defRPr>
                </a:lvl1pPr>
                <a:lvl2pPr marL="742950" indent="-285750" latinLnBrk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defRPr>
                </a:lvl2pPr>
                <a:lvl3pPr marL="1143000" indent="-228600" latinLnBrk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defRPr>
                </a:lvl3pPr>
                <a:lvl4pPr marL="1600200" indent="-228600" latinLnBrk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defRPr>
                </a:lvl4pPr>
                <a:lvl5pPr marL="2057400" indent="-228600" latinLnBrk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ko-KR" sz="4400" b="1" dirty="0"/>
                  <a:t>=</a:t>
                </a:r>
                <a:endParaRPr lang="ko-KR" altLang="en-US" sz="4400" b="1" dirty="0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491758A-F7FE-4C67-A64F-914AE437F7AA}"/>
                </a:ext>
              </a:extLst>
            </p:cNvPr>
            <p:cNvSpPr/>
            <p:nvPr/>
          </p:nvSpPr>
          <p:spPr>
            <a:xfrm>
              <a:off x="6733612" y="2766345"/>
              <a:ext cx="1607544" cy="1417187"/>
            </a:xfrm>
            <a:prstGeom prst="rect">
              <a:avLst/>
            </a:prstGeom>
            <a:solidFill>
              <a:srgbClr val="B7AFA3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부분유료화</a:t>
              </a:r>
            </a:p>
          </p:txBody>
        </p:sp>
        <p:pic>
          <p:nvPicPr>
            <p:cNvPr id="11" name="그래픽 17" descr="추가">
              <a:extLst>
                <a:ext uri="{FF2B5EF4-FFF2-40B4-BE49-F238E27FC236}">
                  <a16:creationId xmlns:a16="http://schemas.microsoft.com/office/drawing/2014/main" id="{62AEFD78-5E8C-4CE3-B4C5-1C42D05CE2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11630" y="3239215"/>
              <a:ext cx="321981" cy="606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82995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6" name="그래픽 25" descr="돋보기">
            <a:extLst>
              <a:ext uri="{FF2B5EF4-FFF2-40B4-BE49-F238E27FC236}">
                <a16:creationId xmlns:a16="http://schemas.microsoft.com/office/drawing/2014/main" id="{E98620AD-6B20-433F-818B-12C2A25FB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2113" y="651808"/>
            <a:ext cx="414338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67" name="Picture 2" descr="White mouse click icons">
            <a:extLst>
              <a:ext uri="{FF2B5EF4-FFF2-40B4-BE49-F238E27FC236}">
                <a16:creationId xmlns:a16="http://schemas.microsoft.com/office/drawing/2014/main" id="{5AC073AD-D084-4F10-9638-E1D2AC44F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1347" r="51695" b="37067"/>
          <a:stretch>
            <a:fillRect/>
          </a:stretch>
        </p:blipFill>
        <p:spPr bwMode="auto">
          <a:xfrm>
            <a:off x="6612163" y="447021"/>
            <a:ext cx="490538" cy="44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68" name="TextBox 28">
            <a:extLst>
              <a:ext uri="{FF2B5EF4-FFF2-40B4-BE49-F238E27FC236}">
                <a16:creationId xmlns:a16="http://schemas.microsoft.com/office/drawing/2014/main" id="{3009BA49-16AA-4F5C-BAE4-506570B373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43951" y="447021"/>
            <a:ext cx="6985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ko-KR" altLang="en-US" sz="1800" b="1">
                <a:solidFill>
                  <a:srgbClr val="FF0000"/>
                </a:solidFill>
              </a:rPr>
              <a:t>클릭</a:t>
            </a:r>
          </a:p>
        </p:txBody>
      </p:sp>
      <p:pic>
        <p:nvPicPr>
          <p:cNvPr id="6169" name="그래픽 29" descr="돋보기">
            <a:extLst>
              <a:ext uri="{FF2B5EF4-FFF2-40B4-BE49-F238E27FC236}">
                <a16:creationId xmlns:a16="http://schemas.microsoft.com/office/drawing/2014/main" id="{CCE22774-63D5-460C-AC5F-F6BA096997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8951" y="1910696"/>
            <a:ext cx="414337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화살표: 아래쪽 30">
            <a:extLst>
              <a:ext uri="{FF2B5EF4-FFF2-40B4-BE49-F238E27FC236}">
                <a16:creationId xmlns:a16="http://schemas.microsoft.com/office/drawing/2014/main" id="{81C855F7-5924-4165-B34C-EDC3895B38E2}"/>
              </a:ext>
            </a:extLst>
          </p:cNvPr>
          <p:cNvSpPr/>
          <p:nvPr/>
        </p:nvSpPr>
        <p:spPr>
          <a:xfrm>
            <a:off x="6770913" y="1328083"/>
            <a:ext cx="414338" cy="38893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898178D1-94F2-4ECB-99C5-A5E42FBCECFB}"/>
              </a:ext>
            </a:extLst>
          </p:cNvPr>
          <p:cNvCxnSpPr/>
          <p:nvPr/>
        </p:nvCxnSpPr>
        <p:spPr>
          <a:xfrm>
            <a:off x="6274026" y="2282171"/>
            <a:ext cx="1304925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F5A4D0EE-89AE-4A07-AC14-BD9227BFC465}"/>
              </a:ext>
            </a:extLst>
          </p:cNvPr>
          <p:cNvGrpSpPr/>
          <p:nvPr/>
        </p:nvGrpSpPr>
        <p:grpSpPr>
          <a:xfrm>
            <a:off x="468000" y="144000"/>
            <a:ext cx="5400000" cy="6480000"/>
            <a:chOff x="804863" y="-171450"/>
            <a:chExt cx="6059487" cy="749935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A93C8F0-87FF-4804-A10F-F1F6D10AC75F}"/>
                </a:ext>
              </a:extLst>
            </p:cNvPr>
            <p:cNvSpPr/>
            <p:nvPr/>
          </p:nvSpPr>
          <p:spPr>
            <a:xfrm>
              <a:off x="804863" y="-171450"/>
              <a:ext cx="6059487" cy="749935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BD0965A5-F2E0-4FAB-851F-CB494DF08356}"/>
                </a:ext>
              </a:extLst>
            </p:cNvPr>
            <p:cNvSpPr/>
            <p:nvPr/>
          </p:nvSpPr>
          <p:spPr>
            <a:xfrm>
              <a:off x="1146175" y="0"/>
              <a:ext cx="5462588" cy="1158875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Alchemy Atelier</a:t>
              </a: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B24D0EB0-DB61-4228-A63E-A8E818F35A7C}"/>
                </a:ext>
              </a:extLst>
            </p:cNvPr>
            <p:cNvSpPr/>
            <p:nvPr/>
          </p:nvSpPr>
          <p:spPr>
            <a:xfrm>
              <a:off x="1146175" y="1670050"/>
              <a:ext cx="5462588" cy="5559425"/>
            </a:xfrm>
            <a:prstGeom prst="roundRect">
              <a:avLst>
                <a:gd name="adj" fmla="val 5506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…</a:t>
              </a:r>
              <a:endParaRPr lang="ko-KR" altLang="en-US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DE68C8BE-50E8-4B60-B42A-9A064FCD8E9E}"/>
                </a:ext>
              </a:extLst>
            </p:cNvPr>
            <p:cNvSpPr/>
            <p:nvPr/>
          </p:nvSpPr>
          <p:spPr>
            <a:xfrm>
              <a:off x="1438275" y="1808163"/>
              <a:ext cx="706438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재료</a:t>
              </a: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29035D67-A790-4ACD-A5AB-FCE939A377D9}"/>
                </a:ext>
              </a:extLst>
            </p:cNvPr>
            <p:cNvSpPr/>
            <p:nvPr/>
          </p:nvSpPr>
          <p:spPr>
            <a:xfrm>
              <a:off x="1182688" y="1238250"/>
              <a:ext cx="706437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분석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B3C9D48D-F081-4E44-BE5F-EE497FD92CF0}"/>
                </a:ext>
              </a:extLst>
            </p:cNvPr>
            <p:cNvSpPr/>
            <p:nvPr/>
          </p:nvSpPr>
          <p:spPr>
            <a:xfrm>
              <a:off x="2797175" y="1258888"/>
              <a:ext cx="708025" cy="354012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기록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0F7D7B3-CFBA-4493-A67B-5915852CD695}"/>
                </a:ext>
              </a:extLst>
            </p:cNvPr>
            <p:cNvSpPr/>
            <p:nvPr/>
          </p:nvSpPr>
          <p:spPr>
            <a:xfrm>
              <a:off x="1438275" y="2352675"/>
              <a:ext cx="963613" cy="4873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재료</a:t>
              </a:r>
              <a:r>
                <a:rPr lang="en-US" altLang="ko-KR" dirty="0"/>
                <a:t>1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290FA39-62DF-42CD-B941-BB266D657E3A}"/>
                </a:ext>
              </a:extLst>
            </p:cNvPr>
            <p:cNvSpPr/>
            <p:nvPr/>
          </p:nvSpPr>
          <p:spPr>
            <a:xfrm>
              <a:off x="2541588" y="2352675"/>
              <a:ext cx="963612" cy="4873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재료</a:t>
              </a:r>
              <a:r>
                <a:rPr lang="en-US" altLang="ko-KR" dirty="0"/>
                <a:t>2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4728E4D-6CEA-40D8-96A8-0E66FF8B2630}"/>
                </a:ext>
              </a:extLst>
            </p:cNvPr>
            <p:cNvSpPr/>
            <p:nvPr/>
          </p:nvSpPr>
          <p:spPr>
            <a:xfrm>
              <a:off x="3644900" y="2352675"/>
              <a:ext cx="963613" cy="4873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재료</a:t>
              </a:r>
              <a:r>
                <a:rPr lang="en-US" altLang="ko-KR" dirty="0"/>
                <a:t>3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40FD92F-3C70-4159-9746-1E3D42794D36}"/>
                </a:ext>
              </a:extLst>
            </p:cNvPr>
            <p:cNvSpPr/>
            <p:nvPr/>
          </p:nvSpPr>
          <p:spPr>
            <a:xfrm>
              <a:off x="4748213" y="2352675"/>
              <a:ext cx="963612" cy="4873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재료</a:t>
              </a:r>
              <a:r>
                <a:rPr lang="en-US" altLang="ko-KR" dirty="0"/>
                <a:t>4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DE91F25-B90E-4A8B-A967-FA52889C4912}"/>
                </a:ext>
              </a:extLst>
            </p:cNvPr>
            <p:cNvSpPr/>
            <p:nvPr/>
          </p:nvSpPr>
          <p:spPr>
            <a:xfrm>
              <a:off x="1438275" y="3008313"/>
              <a:ext cx="963613" cy="48736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재료</a:t>
              </a:r>
              <a:r>
                <a:rPr lang="en-US" altLang="ko-KR" dirty="0"/>
                <a:t>8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8D717C28-DC9D-43E8-927F-BD11462C1412}"/>
                </a:ext>
              </a:extLst>
            </p:cNvPr>
            <p:cNvSpPr/>
            <p:nvPr/>
          </p:nvSpPr>
          <p:spPr>
            <a:xfrm>
              <a:off x="2541588" y="3008313"/>
              <a:ext cx="963612" cy="48736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재료</a:t>
              </a:r>
              <a:r>
                <a:rPr lang="en-US" altLang="ko-KR" dirty="0"/>
                <a:t>7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E6E9226-BB1C-4CD4-85E1-B2F4854362EC}"/>
                </a:ext>
              </a:extLst>
            </p:cNvPr>
            <p:cNvSpPr/>
            <p:nvPr/>
          </p:nvSpPr>
          <p:spPr>
            <a:xfrm>
              <a:off x="3644900" y="3008313"/>
              <a:ext cx="963613" cy="48736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재료</a:t>
              </a:r>
              <a:r>
                <a:rPr lang="en-US" altLang="ko-KR" dirty="0"/>
                <a:t>6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803CF37-0DE1-44B5-92B6-63E4D31BC830}"/>
                </a:ext>
              </a:extLst>
            </p:cNvPr>
            <p:cNvSpPr/>
            <p:nvPr/>
          </p:nvSpPr>
          <p:spPr>
            <a:xfrm>
              <a:off x="4748213" y="3008313"/>
              <a:ext cx="963612" cy="48736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재료</a:t>
              </a:r>
              <a:r>
                <a:rPr lang="en-US" altLang="ko-KR" dirty="0"/>
                <a:t>5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8355ECB-DB01-4EE5-823B-3054D51D8585}"/>
                </a:ext>
              </a:extLst>
            </p:cNvPr>
            <p:cNvSpPr/>
            <p:nvPr/>
          </p:nvSpPr>
          <p:spPr>
            <a:xfrm>
              <a:off x="1444625" y="3663950"/>
              <a:ext cx="963613" cy="4873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재료</a:t>
              </a:r>
              <a:r>
                <a:rPr lang="en-US" altLang="ko-KR" sz="1600" dirty="0"/>
                <a:t>9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9BF4007A-D387-491A-B004-4AE73AA68832}"/>
                </a:ext>
              </a:extLst>
            </p:cNvPr>
            <p:cNvSpPr/>
            <p:nvPr/>
          </p:nvSpPr>
          <p:spPr>
            <a:xfrm>
              <a:off x="2547938" y="3663950"/>
              <a:ext cx="963612" cy="4873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재료</a:t>
              </a:r>
              <a:r>
                <a:rPr lang="en-US" altLang="ko-KR" sz="1600" dirty="0"/>
                <a:t>10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EEDE5752-124A-4CC7-90EC-FCEF4D79B539}"/>
                </a:ext>
              </a:extLst>
            </p:cNvPr>
            <p:cNvSpPr/>
            <p:nvPr/>
          </p:nvSpPr>
          <p:spPr>
            <a:xfrm>
              <a:off x="3651250" y="3663950"/>
              <a:ext cx="963613" cy="4873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재료</a:t>
              </a:r>
              <a:r>
                <a:rPr lang="en-US" altLang="ko-KR" sz="1600" dirty="0"/>
                <a:t>11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71556F6-7DF7-448D-A867-ACBB0DE907E6}"/>
                </a:ext>
              </a:extLst>
            </p:cNvPr>
            <p:cNvSpPr/>
            <p:nvPr/>
          </p:nvSpPr>
          <p:spPr>
            <a:xfrm>
              <a:off x="4754563" y="3663950"/>
              <a:ext cx="963612" cy="4873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/>
                <a:t>재료</a:t>
              </a:r>
              <a:r>
                <a:rPr lang="en-US" altLang="ko-KR" sz="1600" dirty="0"/>
                <a:t>12</a:t>
              </a:r>
            </a:p>
          </p:txBody>
        </p:sp>
        <p:pic>
          <p:nvPicPr>
            <p:cNvPr id="6164" name="그래픽 23" descr="돋보기">
              <a:extLst>
                <a:ext uri="{FF2B5EF4-FFF2-40B4-BE49-F238E27FC236}">
                  <a16:creationId xmlns:a16="http://schemas.microsoft.com/office/drawing/2014/main" id="{C9C4FC50-65C6-4F0B-8886-2298527BCD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4250" y="1776413"/>
              <a:ext cx="415925" cy="415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65" name="그래픽 24" descr="돋보기">
              <a:extLst>
                <a:ext uri="{FF2B5EF4-FFF2-40B4-BE49-F238E27FC236}">
                  <a16:creationId xmlns:a16="http://schemas.microsoft.com/office/drawing/2014/main" id="{CEB2F7AC-7ED3-43E0-A78A-1139F2CB08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8738" y="6648450"/>
              <a:ext cx="414337" cy="414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E240B373-AB2B-441A-A479-861D97B3BF15}"/>
                </a:ext>
              </a:extLst>
            </p:cNvPr>
            <p:cNvSpPr/>
            <p:nvPr/>
          </p:nvSpPr>
          <p:spPr>
            <a:xfrm>
              <a:off x="1989138" y="1243013"/>
              <a:ext cx="708025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재료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3FA884B-0271-4FA3-84B9-B5D59F784A75}"/>
              </a:ext>
            </a:extLst>
          </p:cNvPr>
          <p:cNvSpPr txBox="1"/>
          <p:nvPr/>
        </p:nvSpPr>
        <p:spPr>
          <a:xfrm>
            <a:off x="8122024" y="651808"/>
            <a:ext cx="28911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오른쪽 상단과 왼쪽하단에 들어갈 예정인 검색아이콘 입니다</a:t>
            </a:r>
            <a:r>
              <a:rPr lang="en-US" altLang="ko-KR" sz="2000" b="1" dirty="0"/>
              <a:t>. 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버튼을 누르면 아래처럼 검색창이 나타나게 됩니다</a:t>
            </a:r>
            <a:r>
              <a:rPr lang="en-US" altLang="ko-KR" sz="2000" b="1" dirty="0"/>
              <a:t>.</a:t>
            </a:r>
            <a:endParaRPr lang="ko-KR" altLang="en-US" sz="2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22054E-13DF-4B40-8ED8-EA6B68A38618}"/>
              </a:ext>
            </a:extLst>
          </p:cNvPr>
          <p:cNvSpPr txBox="1"/>
          <p:nvPr/>
        </p:nvSpPr>
        <p:spPr>
          <a:xfrm>
            <a:off x="5992495" y="3486339"/>
            <a:ext cx="505786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‘</a:t>
            </a:r>
            <a:r>
              <a:rPr lang="ko-KR" altLang="en-US" sz="2000" b="1" dirty="0"/>
              <a:t>재료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는 각 게임의 요소를 한 단어로 표현한 것으로 ‘레시피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 에서 어디에 사용됐는지 알 수 있다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또한 </a:t>
            </a:r>
            <a:r>
              <a:rPr lang="en-US" altLang="ko-KR" sz="2000" b="1" dirty="0"/>
              <a:t>‘</a:t>
            </a:r>
            <a:r>
              <a:rPr lang="ko-KR" altLang="en-US" sz="2000" b="1" dirty="0"/>
              <a:t>재료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에서는 많이 사용한 순서대로 앞에서부터 나열되는 시스템을 만들 예정입니다</a:t>
            </a:r>
            <a:r>
              <a:rPr lang="en-US" altLang="ko-KR" sz="2000" b="1" dirty="0"/>
              <a:t>.</a:t>
            </a:r>
            <a:endParaRPr lang="ko-KR" altLang="en-US" sz="20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68" grpId="0"/>
      <p:bldP spid="31" grpId="0" animBg="1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F77F015-2A1F-4E1B-9A9D-467DD11F090C}"/>
              </a:ext>
            </a:extLst>
          </p:cNvPr>
          <p:cNvGrpSpPr/>
          <p:nvPr/>
        </p:nvGrpSpPr>
        <p:grpSpPr>
          <a:xfrm>
            <a:off x="468000" y="144000"/>
            <a:ext cx="5400000" cy="6480000"/>
            <a:chOff x="804863" y="-171450"/>
            <a:chExt cx="6059487" cy="7499350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F2755962-F773-40AA-8457-0412B5002461}"/>
                </a:ext>
              </a:extLst>
            </p:cNvPr>
            <p:cNvSpPr/>
            <p:nvPr/>
          </p:nvSpPr>
          <p:spPr>
            <a:xfrm>
              <a:off x="804863" y="-171450"/>
              <a:ext cx="6059487" cy="749935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4B751FA4-411F-4282-95A5-116AC62E7160}"/>
                </a:ext>
              </a:extLst>
            </p:cNvPr>
            <p:cNvSpPr/>
            <p:nvPr/>
          </p:nvSpPr>
          <p:spPr>
            <a:xfrm>
              <a:off x="1146175" y="0"/>
              <a:ext cx="5462588" cy="1158875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Alchemy Atelier</a:t>
              </a:r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92FA8C23-7F4D-4CC5-81A1-64C41139F031}"/>
                </a:ext>
              </a:extLst>
            </p:cNvPr>
            <p:cNvSpPr/>
            <p:nvPr/>
          </p:nvSpPr>
          <p:spPr>
            <a:xfrm>
              <a:off x="1146175" y="1670050"/>
              <a:ext cx="5462588" cy="5559425"/>
            </a:xfrm>
            <a:prstGeom prst="roundRect">
              <a:avLst>
                <a:gd name="adj" fmla="val 5506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&lt;</a:t>
              </a:r>
              <a:r>
                <a:rPr lang="ko-KR" altLang="en-US" dirty="0"/>
                <a:t>특징 분석</a:t>
              </a:r>
              <a:r>
                <a:rPr lang="en-US" altLang="ko-KR" dirty="0"/>
                <a:t>&gt;</a:t>
              </a:r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…</a:t>
              </a:r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&lt;</a:t>
              </a:r>
              <a:r>
                <a:rPr lang="ko-KR" altLang="en-US" dirty="0"/>
                <a:t>사용된 작품</a:t>
              </a:r>
              <a:r>
                <a:rPr lang="en-US" altLang="ko-KR" dirty="0"/>
                <a:t>&gt;</a:t>
              </a:r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…</a:t>
              </a:r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dirty="0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BE097BF-417F-40A3-91A2-C931694093B7}"/>
                </a:ext>
              </a:extLst>
            </p:cNvPr>
            <p:cNvSpPr/>
            <p:nvPr/>
          </p:nvSpPr>
          <p:spPr>
            <a:xfrm>
              <a:off x="1408113" y="1858963"/>
              <a:ext cx="963612" cy="48736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재료</a:t>
              </a:r>
              <a:r>
                <a:rPr lang="en-US" altLang="ko-KR" dirty="0"/>
                <a:t>1</a:t>
              </a:r>
            </a:p>
          </p:txBody>
        </p:sp>
        <p:pic>
          <p:nvPicPr>
            <p:cNvPr id="7174" name="그래픽 69" descr="돋보기">
              <a:extLst>
                <a:ext uri="{FF2B5EF4-FFF2-40B4-BE49-F238E27FC236}">
                  <a16:creationId xmlns:a16="http://schemas.microsoft.com/office/drawing/2014/main" id="{5D6120C7-9000-4A8A-AB0B-99D4121E86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8738" y="6657181"/>
              <a:ext cx="414337" cy="414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3B5E5693-9757-4A83-BFC3-FA02C17D4F70}"/>
                </a:ext>
              </a:extLst>
            </p:cNvPr>
            <p:cNvCxnSpPr/>
            <p:nvPr/>
          </p:nvCxnSpPr>
          <p:spPr>
            <a:xfrm>
              <a:off x="1408113" y="2451100"/>
              <a:ext cx="506571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1FAA6560-C8B6-4BE2-8038-90577A5D24EA}"/>
                </a:ext>
              </a:extLst>
            </p:cNvPr>
            <p:cNvCxnSpPr/>
            <p:nvPr/>
          </p:nvCxnSpPr>
          <p:spPr>
            <a:xfrm>
              <a:off x="1408113" y="3876675"/>
              <a:ext cx="50895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AF1FA182-9306-4544-B28A-449CBC57BA65}"/>
                </a:ext>
              </a:extLst>
            </p:cNvPr>
            <p:cNvSpPr/>
            <p:nvPr/>
          </p:nvSpPr>
          <p:spPr>
            <a:xfrm>
              <a:off x="1328738" y="1216025"/>
              <a:ext cx="706437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분석</a:t>
              </a: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F5DFF84B-15D0-40B9-AE4B-E1445A8CCF65}"/>
                </a:ext>
              </a:extLst>
            </p:cNvPr>
            <p:cNvSpPr/>
            <p:nvPr/>
          </p:nvSpPr>
          <p:spPr>
            <a:xfrm>
              <a:off x="2943225" y="1236663"/>
              <a:ext cx="708025" cy="354012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기록</a:t>
              </a: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879AE155-C239-4DD6-9D9C-027820120AB3}"/>
                </a:ext>
              </a:extLst>
            </p:cNvPr>
            <p:cNvSpPr/>
            <p:nvPr/>
          </p:nvSpPr>
          <p:spPr>
            <a:xfrm>
              <a:off x="2135188" y="1220788"/>
              <a:ext cx="708025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재료</a:t>
              </a:r>
            </a:p>
          </p:txBody>
        </p:sp>
        <p:pic>
          <p:nvPicPr>
            <p:cNvPr id="3" name="그래픽 2" descr="연필">
              <a:extLst>
                <a:ext uri="{FF2B5EF4-FFF2-40B4-BE49-F238E27FC236}">
                  <a16:creationId xmlns:a16="http://schemas.microsoft.com/office/drawing/2014/main" id="{941D102E-E59A-4B8A-B4D4-908EA32FC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02338" y="1858963"/>
              <a:ext cx="360362" cy="36195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981AF55-8260-473B-B627-508A41489610}"/>
              </a:ext>
            </a:extLst>
          </p:cNvPr>
          <p:cNvSpPr txBox="1"/>
          <p:nvPr/>
        </p:nvSpPr>
        <p:spPr>
          <a:xfrm>
            <a:off x="5962324" y="1898429"/>
            <a:ext cx="4648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각 재료를 누르면 그 재료를 편집할 수 있는 창으로 넘어가게 된다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재료의 설명을 작성할 수 있고 사용된 작품을 알 수 있다</a:t>
            </a:r>
            <a:r>
              <a:rPr lang="en-US" altLang="ko-KR" sz="2000" b="1" dirty="0"/>
              <a:t>.</a:t>
            </a:r>
            <a:endParaRPr lang="ko-KR" altLang="en-US" sz="20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81CAB32-A323-4346-999B-4B321DA1C448}"/>
              </a:ext>
            </a:extLst>
          </p:cNvPr>
          <p:cNvGrpSpPr/>
          <p:nvPr/>
        </p:nvGrpSpPr>
        <p:grpSpPr>
          <a:xfrm>
            <a:off x="468000" y="144000"/>
            <a:ext cx="5400000" cy="6480000"/>
            <a:chOff x="804863" y="-171450"/>
            <a:chExt cx="6059487" cy="749935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A0DD8C1-5F5B-4C44-AF98-5938CE5B54D1}"/>
                </a:ext>
              </a:extLst>
            </p:cNvPr>
            <p:cNvSpPr/>
            <p:nvPr/>
          </p:nvSpPr>
          <p:spPr>
            <a:xfrm>
              <a:off x="804863" y="-171450"/>
              <a:ext cx="6059487" cy="749935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E2051421-7790-4CD7-9593-65C0FC8F0C2A}"/>
                </a:ext>
              </a:extLst>
            </p:cNvPr>
            <p:cNvSpPr/>
            <p:nvPr/>
          </p:nvSpPr>
          <p:spPr>
            <a:xfrm>
              <a:off x="1146175" y="0"/>
              <a:ext cx="5462588" cy="1158875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Alchemy Atelier</a:t>
              </a: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4471824C-B046-4348-A47F-21872F76601A}"/>
                </a:ext>
              </a:extLst>
            </p:cNvPr>
            <p:cNvSpPr/>
            <p:nvPr/>
          </p:nvSpPr>
          <p:spPr>
            <a:xfrm>
              <a:off x="1146175" y="1670050"/>
              <a:ext cx="5462588" cy="5559425"/>
            </a:xfrm>
            <a:prstGeom prst="roundRect">
              <a:avLst>
                <a:gd name="adj" fmla="val 5506"/>
              </a:avLst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&lt;</a:t>
              </a:r>
              <a:r>
                <a:rPr lang="ko-KR" altLang="en-US" dirty="0"/>
                <a:t>내용 분석</a:t>
              </a:r>
              <a:r>
                <a:rPr lang="en-US" altLang="ko-KR" dirty="0"/>
                <a:t>&gt;</a:t>
              </a:r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&lt;</a:t>
              </a:r>
              <a:r>
                <a:rPr lang="ko-KR" altLang="en-US" dirty="0"/>
                <a:t>재료 분석</a:t>
              </a:r>
              <a:r>
                <a:rPr lang="en-US" altLang="ko-KR" dirty="0"/>
                <a:t>&gt;</a:t>
              </a:r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dirty="0"/>
                <a:t>&lt;</a:t>
              </a:r>
              <a:r>
                <a:rPr lang="ko-KR" altLang="en-US" dirty="0"/>
                <a:t>정리</a:t>
              </a:r>
              <a:r>
                <a:rPr lang="en-US" altLang="ko-KR" dirty="0"/>
                <a:t>&gt;</a:t>
              </a:r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ko-KR" dirty="0"/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0FA70B31-6F08-48D2-965C-DBFD99D66401}"/>
                </a:ext>
              </a:extLst>
            </p:cNvPr>
            <p:cNvSpPr/>
            <p:nvPr/>
          </p:nvSpPr>
          <p:spPr>
            <a:xfrm>
              <a:off x="1427163" y="1797050"/>
              <a:ext cx="706437" cy="354013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분석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6883132-6FE9-4B25-B4A8-4A94034A0CF5}"/>
                </a:ext>
              </a:extLst>
            </p:cNvPr>
            <p:cNvSpPr/>
            <p:nvPr/>
          </p:nvSpPr>
          <p:spPr>
            <a:xfrm>
              <a:off x="1365250" y="2282825"/>
              <a:ext cx="5121275" cy="34131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제목 </a:t>
              </a:r>
              <a:r>
                <a:rPr lang="en-US" altLang="ko-KR" dirty="0"/>
                <a:t>: (</a:t>
              </a:r>
              <a:r>
                <a:rPr lang="ko-KR" altLang="en-US" dirty="0"/>
                <a:t>한 줄 정리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50B1CD2-D055-4E71-A173-47E6B6F228BD}"/>
                </a:ext>
              </a:extLst>
            </p:cNvPr>
            <p:cNvSpPr/>
            <p:nvPr/>
          </p:nvSpPr>
          <p:spPr>
            <a:xfrm>
              <a:off x="1365250" y="6686550"/>
              <a:ext cx="5121275" cy="3429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dirty="0"/>
                <a:t>재료 </a:t>
              </a:r>
              <a:r>
                <a:rPr lang="en-US" altLang="ko-KR" dirty="0"/>
                <a:t>: </a:t>
              </a:r>
              <a:r>
                <a:rPr lang="ko-KR" altLang="en-US" dirty="0"/>
                <a:t>블로그의 태그처럼</a:t>
              </a: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6AFD83D6-12F6-4709-9822-9FF4F38479F9}"/>
                </a:ext>
              </a:extLst>
            </p:cNvPr>
            <p:cNvSpPr/>
            <p:nvPr/>
          </p:nvSpPr>
          <p:spPr>
            <a:xfrm>
              <a:off x="1182688" y="1238250"/>
              <a:ext cx="706437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분석</a:t>
              </a: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B217A646-C87A-4E4B-9B0E-8C86D04BE68C}"/>
                </a:ext>
              </a:extLst>
            </p:cNvPr>
            <p:cNvSpPr/>
            <p:nvPr/>
          </p:nvSpPr>
          <p:spPr>
            <a:xfrm>
              <a:off x="2797175" y="1258888"/>
              <a:ext cx="708025" cy="354012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기록</a:t>
              </a: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FC5924D7-8B0F-42BA-B75D-D420B1DEC0DE}"/>
                </a:ext>
              </a:extLst>
            </p:cNvPr>
            <p:cNvSpPr/>
            <p:nvPr/>
          </p:nvSpPr>
          <p:spPr>
            <a:xfrm>
              <a:off x="1989138" y="1243013"/>
              <a:ext cx="708025" cy="352425"/>
            </a:xfrm>
            <a:prstGeom prst="roundRect">
              <a:avLst/>
            </a:prstGeom>
            <a:ln w="1270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1600" dirty="0"/>
                <a:t>재료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A289446-981F-4CBB-8C7D-8C783600EC49}"/>
              </a:ext>
            </a:extLst>
          </p:cNvPr>
          <p:cNvSpPr txBox="1"/>
          <p:nvPr/>
        </p:nvSpPr>
        <p:spPr>
          <a:xfrm>
            <a:off x="5983941" y="1735194"/>
            <a:ext cx="478715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‘</a:t>
            </a:r>
            <a:r>
              <a:rPr lang="ko-KR" altLang="en-US" sz="2000" b="1" dirty="0"/>
              <a:t>분석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을 누르면 글 작성 페이지로 넘어가게 된다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제목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분석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정리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재료로 구성되어 있다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재료는 블로그의 태그처럼 사용하게 될 것이고 </a:t>
            </a:r>
            <a:r>
              <a:rPr lang="en-US" altLang="ko-KR" sz="2000" b="1" dirty="0"/>
              <a:t>#OOO </a:t>
            </a:r>
            <a:r>
              <a:rPr lang="ko-KR" altLang="en-US" sz="2000" b="1" dirty="0"/>
              <a:t>또는 </a:t>
            </a:r>
            <a:r>
              <a:rPr lang="en-US" altLang="ko-KR" sz="2000" b="1" dirty="0"/>
              <a:t>&amp;OOO</a:t>
            </a:r>
            <a:r>
              <a:rPr lang="ko-KR" altLang="en-US" sz="2000" b="1" dirty="0"/>
              <a:t>처럼 쓰게 될 것이다</a:t>
            </a:r>
            <a:r>
              <a:rPr lang="en-US" altLang="ko-KR" sz="2000" b="1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1696</TotalTime>
  <Words>390</Words>
  <Application>Microsoft Office PowerPoint</Application>
  <PresentationFormat>와이드스크린</PresentationFormat>
  <Paragraphs>141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정승훈</dc:creator>
  <cp:lastModifiedBy>정승훈</cp:lastModifiedBy>
  <cp:revision>53</cp:revision>
  <dcterms:created xsi:type="dcterms:W3CDTF">2017-10-06T07:38:55Z</dcterms:created>
  <dcterms:modified xsi:type="dcterms:W3CDTF">2017-12-18T17:02:32Z</dcterms:modified>
</cp:coreProperties>
</file>

<file path=docProps/thumbnail.jpeg>
</file>